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4" r:id="rId8"/>
    <p:sldId id="263" r:id="rId9"/>
    <p:sldId id="265" r:id="rId10"/>
    <p:sldId id="266" r:id="rId11"/>
    <p:sldId id="270" r:id="rId12"/>
    <p:sldId id="267" r:id="rId13"/>
    <p:sldId id="268" r:id="rId14"/>
    <p:sldId id="271" r:id="rId15"/>
    <p:sldId id="272" r:id="rId16"/>
    <p:sldId id="273" r:id="rId17"/>
    <p:sldId id="274" r:id="rId18"/>
    <p:sldId id="280" r:id="rId19"/>
    <p:sldId id="275" r:id="rId20"/>
    <p:sldId id="276" r:id="rId21"/>
    <p:sldId id="277" r:id="rId22"/>
    <p:sldId id="279" r:id="rId23"/>
    <p:sldId id="27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8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Прямоугольник 85"/>
          <p:cNvSpPr/>
          <p:nvPr userDrawn="1"/>
        </p:nvSpPr>
        <p:spPr>
          <a:xfrm>
            <a:off x="714348" y="285728"/>
            <a:ext cx="8215370" cy="63579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6642556"/>
            <a:ext cx="150016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kern="12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© Фокина Лидия Петровна </a:t>
            </a:r>
            <a:endParaRPr lang="ru-RU" sz="800" kern="1200" dirty="0">
              <a:solidFill>
                <a:schemeClr val="accent5">
                  <a:lumMod val="40000"/>
                  <a:lumOff val="60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8" name="Группа 7"/>
          <p:cNvGrpSpPr/>
          <p:nvPr userDrawn="1"/>
        </p:nvGrpSpPr>
        <p:grpSpPr>
          <a:xfrm rot="10800000">
            <a:off x="357158" y="6147194"/>
            <a:ext cx="821538" cy="250033"/>
            <a:chOff x="2714612" y="1428736"/>
            <a:chExt cx="2857520" cy="785818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9" name="Овал 8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Скругленный прямоугольник 12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 userDrawn="1"/>
        </p:nvGrpSpPr>
        <p:grpSpPr>
          <a:xfrm rot="10800000">
            <a:off x="357158" y="5436391"/>
            <a:ext cx="821538" cy="250033"/>
            <a:chOff x="2714612" y="1428736"/>
            <a:chExt cx="2857520" cy="785818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5" name="Овал 14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Скругленный прямоугольник 18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7" name="Группа 86"/>
          <p:cNvGrpSpPr/>
          <p:nvPr userDrawn="1"/>
        </p:nvGrpSpPr>
        <p:grpSpPr>
          <a:xfrm rot="10800000">
            <a:off x="357158" y="4725588"/>
            <a:ext cx="821538" cy="250033"/>
            <a:chOff x="2714612" y="1428736"/>
            <a:chExt cx="2857520" cy="785818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88" name="Овал 87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Овал 88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Овал 89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Овал 90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Скругленный прямоугольник 91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3" name="Группа 92"/>
          <p:cNvGrpSpPr/>
          <p:nvPr userDrawn="1"/>
        </p:nvGrpSpPr>
        <p:grpSpPr>
          <a:xfrm rot="10800000">
            <a:off x="357158" y="4014785"/>
            <a:ext cx="821538" cy="250033"/>
            <a:chOff x="2714612" y="1428736"/>
            <a:chExt cx="2857520" cy="785818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94" name="Овал 93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Овал 94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Овал 95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Овал 96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Скругленный прямоугольник 97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9" name="Группа 98"/>
          <p:cNvGrpSpPr/>
          <p:nvPr userDrawn="1"/>
        </p:nvGrpSpPr>
        <p:grpSpPr>
          <a:xfrm rot="10800000">
            <a:off x="357158" y="3303982"/>
            <a:ext cx="821538" cy="250033"/>
            <a:chOff x="2714612" y="1428736"/>
            <a:chExt cx="2857520" cy="785818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00" name="Овал 99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Овал 100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Овал 101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Овал 102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Скругленный прямоугольник 103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5" name="Группа 104"/>
          <p:cNvGrpSpPr/>
          <p:nvPr userDrawn="1"/>
        </p:nvGrpSpPr>
        <p:grpSpPr>
          <a:xfrm rot="10800000">
            <a:off x="357158" y="2593179"/>
            <a:ext cx="821538" cy="250033"/>
            <a:chOff x="2714612" y="1428736"/>
            <a:chExt cx="2857520" cy="785818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06" name="Овал 105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Овал 106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Овал 107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Овал 108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Скругленный прямоугольник 109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1" name="Группа 110"/>
          <p:cNvGrpSpPr/>
          <p:nvPr userDrawn="1"/>
        </p:nvGrpSpPr>
        <p:grpSpPr>
          <a:xfrm rot="10800000">
            <a:off x="357158" y="1882376"/>
            <a:ext cx="821538" cy="250033"/>
            <a:chOff x="2714612" y="1428736"/>
            <a:chExt cx="2857520" cy="785818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12" name="Овал 111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Овал 112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Овал 113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Овал 114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Скругленный прямоугольник 115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7" name="Группа 116"/>
          <p:cNvGrpSpPr/>
          <p:nvPr userDrawn="1"/>
        </p:nvGrpSpPr>
        <p:grpSpPr>
          <a:xfrm rot="10800000">
            <a:off x="357158" y="1171573"/>
            <a:ext cx="821538" cy="250033"/>
            <a:chOff x="2714612" y="1428736"/>
            <a:chExt cx="2857520" cy="785818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18" name="Овал 117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Овал 118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Овал 119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1" name="Овал 120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2" name="Скругленный прямоугольник 121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3" name="Группа 122"/>
          <p:cNvGrpSpPr/>
          <p:nvPr userDrawn="1"/>
        </p:nvGrpSpPr>
        <p:grpSpPr>
          <a:xfrm rot="10800000">
            <a:off x="357158" y="460770"/>
            <a:ext cx="821538" cy="250033"/>
            <a:chOff x="2714612" y="1428736"/>
            <a:chExt cx="2857520" cy="785818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24" name="Овал 123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5" name="Овал 124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6" name="Овал 125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7" name="Овал 126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8" name="Скругленный прямоугольник 127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714348" y="908721"/>
            <a:ext cx="8143932" cy="3912698"/>
            <a:chOff x="1115616" y="2146449"/>
            <a:chExt cx="7165477" cy="3846428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9"/>
              <a:ext cx="7165477" cy="28512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5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Селекция микроорганизмов.</a:t>
              </a:r>
              <a:endPara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6"/>
              <a:ext cx="5084703" cy="9076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 smtClean="0">
                  <a:solidFill>
                    <a:srgbClr val="7030A0"/>
                  </a:solidFill>
                </a:rPr>
                <a:t>Учитель биологии МБОУ </a:t>
              </a:r>
              <a:r>
                <a:rPr lang="ru-RU" dirty="0" err="1" smtClean="0">
                  <a:solidFill>
                    <a:srgbClr val="7030A0"/>
                  </a:solidFill>
                </a:rPr>
                <a:t>Благодарновская</a:t>
              </a:r>
              <a:r>
                <a:rPr lang="ru-RU" dirty="0" smtClean="0">
                  <a:solidFill>
                    <a:srgbClr val="7030A0"/>
                  </a:solidFill>
                </a:rPr>
                <a:t> средняя общеобразовательная школа</a:t>
              </a:r>
            </a:p>
            <a:p>
              <a:pPr algn="ctr">
                <a:defRPr/>
              </a:pPr>
              <a:r>
                <a:rPr lang="ru-RU" dirty="0" smtClean="0">
                  <a:solidFill>
                    <a:srgbClr val="7030A0"/>
                  </a:solidFill>
                </a:rPr>
                <a:t>Козловская Л.Х.</a:t>
              </a:r>
              <a:endParaRPr lang="ru-RU" dirty="0">
                <a:solidFill>
                  <a:srgbClr val="7030A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1556792"/>
            <a:ext cx="52200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>
                <a:solidFill>
                  <a:srgbClr val="FFFF00"/>
                </a:solidFill>
              </a:rPr>
              <a:t>желтый </a:t>
            </a:r>
            <a:r>
              <a:rPr lang="ru-RU" sz="3200" dirty="0"/>
              <a:t>- очень хорошо</a:t>
            </a:r>
          </a:p>
          <a:p>
            <a:pPr lvl="0"/>
            <a:r>
              <a:rPr lang="ru-RU" sz="3200" dirty="0">
                <a:solidFill>
                  <a:srgbClr val="FF0000"/>
                </a:solidFill>
              </a:rPr>
              <a:t>красный</a:t>
            </a:r>
            <a:r>
              <a:rPr lang="ru-RU" sz="3200" dirty="0"/>
              <a:t> - радостно</a:t>
            </a:r>
          </a:p>
          <a:p>
            <a:pPr lvl="0"/>
            <a:r>
              <a:rPr lang="ru-RU" sz="3200" dirty="0">
                <a:solidFill>
                  <a:srgbClr val="FFC000"/>
                </a:solidFill>
              </a:rPr>
              <a:t>оранжевый</a:t>
            </a:r>
            <a:r>
              <a:rPr lang="ru-RU" sz="3200" dirty="0"/>
              <a:t> - спокойно, хорошо.</a:t>
            </a:r>
          </a:p>
          <a:p>
            <a:pPr lvl="0"/>
            <a:r>
              <a:rPr lang="ru-RU" sz="3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зеленый</a:t>
            </a:r>
            <a:r>
              <a:rPr lang="ru-RU" sz="3200" dirty="0"/>
              <a:t> - тепло</a:t>
            </a:r>
          </a:p>
          <a:p>
            <a:pPr lvl="0"/>
            <a:r>
              <a:rPr lang="ru-RU" sz="3200" dirty="0">
                <a:solidFill>
                  <a:schemeClr val="accent5">
                    <a:lumMod val="75000"/>
                  </a:schemeClr>
                </a:solidFill>
              </a:rPr>
              <a:t>синий </a:t>
            </a:r>
            <a:r>
              <a:rPr lang="ru-RU" sz="3200" dirty="0"/>
              <a:t>- нормально</a:t>
            </a:r>
          </a:p>
          <a:p>
            <a:pPr lvl="0"/>
            <a:r>
              <a:rPr lang="ru-RU" sz="3200" dirty="0">
                <a:solidFill>
                  <a:srgbClr val="7030A0"/>
                </a:solidFill>
              </a:rPr>
              <a:t>фиолетовый</a:t>
            </a:r>
            <a:r>
              <a:rPr lang="ru-RU" sz="3200" dirty="0"/>
              <a:t> - </a:t>
            </a:r>
            <a:r>
              <a:rPr lang="ru-RU" sz="3200" dirty="0" err="1"/>
              <a:t>скверно,скучно</a:t>
            </a:r>
            <a:endParaRPr lang="ru-RU" sz="3200" dirty="0"/>
          </a:p>
          <a:p>
            <a:pPr lvl="0"/>
            <a:r>
              <a:rPr lang="ru-RU" sz="3200" dirty="0"/>
              <a:t>черный - плохо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2"/>
                </a:solidFill>
              </a:rPr>
              <a:t>Какое у тебя настроение?</a:t>
            </a:r>
            <a:endParaRPr lang="ru-RU" b="1" dirty="0">
              <a:solidFill>
                <a:schemeClr val="accent2"/>
              </a:solidFill>
            </a:endParaRPr>
          </a:p>
        </p:txBody>
      </p:sp>
      <p:pic>
        <p:nvPicPr>
          <p:cNvPr id="1026" name="Picture 2" descr="http://hnu.docdat.com/pars_docs/refs/199/198507/img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340768"/>
            <a:ext cx="2219400" cy="179156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5916" y="5085184"/>
            <a:ext cx="1571297" cy="1187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176961"/>
            <a:ext cx="1794950" cy="128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Ответьте на вопросы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47664" y="1412776"/>
            <a:ext cx="705678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dirty="0"/>
              <a:t>Что изучает наука селекция?</a:t>
            </a:r>
          </a:p>
          <a:p>
            <a:pPr lvl="0"/>
            <a:r>
              <a:rPr lang="ru-RU" sz="2800" dirty="0"/>
              <a:t>Какие методы селекции растений вам известны? Приведите примеры.</a:t>
            </a:r>
          </a:p>
          <a:p>
            <a:pPr lvl="0"/>
            <a:r>
              <a:rPr lang="ru-RU" sz="2800" dirty="0"/>
              <a:t>С какой целью в селекции производят скрещивание?</a:t>
            </a:r>
          </a:p>
          <a:p>
            <a:pPr lvl="0"/>
            <a:r>
              <a:rPr lang="ru-RU" sz="2800" dirty="0"/>
              <a:t>Какие межвидовые гибриды вы знаете?</a:t>
            </a:r>
          </a:p>
          <a:p>
            <a:pPr lvl="0"/>
            <a:r>
              <a:rPr lang="ru-RU" sz="2800" dirty="0"/>
              <a:t>Что такое полиплоидия?</a:t>
            </a:r>
          </a:p>
          <a:p>
            <a:pPr lvl="0"/>
            <a:r>
              <a:rPr lang="ru-RU" sz="2800" dirty="0"/>
              <a:t>В чем преимущество современных методов селекции в отличии от методов, применявшихся первобытным человеком?</a:t>
            </a:r>
          </a:p>
        </p:txBody>
      </p:sp>
    </p:spTree>
    <p:extLst>
      <p:ext uri="{BB962C8B-B14F-4D97-AF65-F5344CB8AC3E}">
        <p14:creationId xmlns="" xmlns:p14="http://schemas.microsoft.com/office/powerpoint/2010/main" val="105081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smtClean="0">
                <a:solidFill>
                  <a:srgbClr val="C00000"/>
                </a:solidFill>
              </a:rPr>
              <a:t>Выберите верные утверждения</a:t>
            </a: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260648"/>
            <a:ext cx="1152128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403648" y="1856752"/>
            <a:ext cx="774035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1187624" y="1052663"/>
            <a:ext cx="6912768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Открыл закон гомологических рядов Н.И. Вавилов.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Основой селекции является  наука экология.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Н. И. Вавилов установил 10 центров  происхождения культурных растений.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Родиной  кукурузы является  Центральная Америка.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Родиной твердых сортов пшеницы является Среднеазиатский центр.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Родиной картофеля и томата является Африка.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7. Средиземноморский центр является родиной сахарной свеклы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8.Центры многообразия культурных растений совпадают с теми местами, где располагались великие древние цивилизации.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9. Ученики Н. И. Вавилова сформулировали закон гомологических рядов наследственной изменчивости.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10. Современные генетические методы дают возможность добиваться в селекции растений очень крупных успехов.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76232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922114"/>
          </a:xfrm>
        </p:spPr>
        <p:txBody>
          <a:bodyPr/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Проверьте  друг друга и поставьте оценку</a:t>
            </a:r>
            <a:br>
              <a:rPr lang="ru-RU" sz="4000" b="1" dirty="0" smtClean="0">
                <a:solidFill>
                  <a:srgbClr val="C00000"/>
                </a:solidFill>
              </a:rPr>
            </a:b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1700808"/>
            <a:ext cx="502230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5">
                    <a:lumMod val="75000"/>
                  </a:schemeClr>
                </a:solidFill>
              </a:rPr>
              <a:t>Ответы: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Да.</a:t>
            </a:r>
          </a:p>
          <a:p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2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</a:rPr>
              <a:t>. Нет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  <a:p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3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</a:rPr>
              <a:t>. Нет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  <a:p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4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</a:rPr>
              <a:t>. Да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  <a:p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5. 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</a:rPr>
              <a:t>Нет. </a:t>
            </a:r>
            <a:endParaRPr lang="ru-RU" sz="2400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6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</a:rPr>
              <a:t>. Нет. </a:t>
            </a:r>
          </a:p>
          <a:p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7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</a:rPr>
              <a:t>. Да. </a:t>
            </a:r>
            <a:endParaRPr lang="ru-RU" sz="2400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8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</a:rPr>
              <a:t>. Да. </a:t>
            </a:r>
            <a:endParaRPr lang="ru-RU" sz="2400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9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</a:rPr>
              <a:t>. Нет. </a:t>
            </a:r>
            <a:endParaRPr lang="ru-RU" sz="2400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10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</a:rPr>
              <a:t>. Да.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113" y="1700808"/>
            <a:ext cx="3597175" cy="2952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15593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8100392" cy="1301006"/>
          </a:xfrm>
        </p:spPr>
        <p:txBody>
          <a:bodyPr/>
          <a:lstStyle/>
          <a:p>
            <a:r>
              <a:rPr lang="ru-RU" b="1" dirty="0" smtClean="0">
                <a:solidFill>
                  <a:schemeClr val="accent6"/>
                </a:solidFill>
              </a:rPr>
              <a:t>Решите биологические задачи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87624" y="1052736"/>
            <a:ext cx="7560840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 smtClean="0">
                <a:solidFill>
                  <a:schemeClr val="accent6"/>
                </a:solidFill>
              </a:rPr>
              <a:t>1 Группа</a:t>
            </a:r>
            <a:r>
              <a:rPr lang="ru-RU" sz="2000" b="1" dirty="0">
                <a:solidFill>
                  <a:schemeClr val="accent6"/>
                </a:solidFill>
              </a:rPr>
              <a:t>. </a:t>
            </a:r>
          </a:p>
          <a:p>
            <a:r>
              <a:rPr lang="ru-RU" sz="2800" b="1" dirty="0"/>
              <a:t>Знаменитый русский селекционер И.В. Мичурин вывел более 300 сортов плодовых и ягодных культур, на выведение же одного сорта требуется не менее 20 лет. Поэтому жизнь этого учёного – беспримерный подвиг, пример колоссального трудолюбия и патриотизма. Мало кому известно, что Мичурин занимался и селекцией цветов – роз, лилий. Голландцы предлагали большие деньги за лилию </a:t>
            </a:r>
            <a:r>
              <a:rPr lang="ru-RU" sz="2800" b="1" dirty="0" err="1"/>
              <a:t>фиалкоцветную</a:t>
            </a:r>
            <a:r>
              <a:rPr lang="ru-RU" sz="2800" b="1" dirty="0"/>
              <a:t>. Не продал… А каков метод получения этого растения, излюбленный мичуринский метод?</a:t>
            </a:r>
          </a:p>
          <a:p>
            <a:pPr lvl="0"/>
            <a:endParaRPr lang="ru-RU" sz="2000" b="1" dirty="0"/>
          </a:p>
        </p:txBody>
      </p:sp>
    </p:spTree>
    <p:extLst>
      <p:ext uri="{BB962C8B-B14F-4D97-AF65-F5344CB8AC3E}">
        <p14:creationId xmlns="" xmlns:p14="http://schemas.microsoft.com/office/powerpoint/2010/main" val="261284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6"/>
                </a:solidFill>
              </a:rPr>
              <a:t>2 группа</a:t>
            </a:r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47664" y="1268760"/>
            <a:ext cx="712879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Всеми любимый виноград сорта кишмиш не имеет семечек, обладает раннеспелостью и приятным вкусом. Сорт Кишмиш Чёрный и сорт Кишмиш Белый овальный обладают хромосомным набором 4 п. Как называются такие растения, как можно получить растения с удвоенным набором хромосом</a:t>
            </a:r>
            <a:endParaRPr lang="ru-RU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8581" y="4293096"/>
            <a:ext cx="2047875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86391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6"/>
                </a:solidFill>
              </a:rPr>
              <a:t>3 группа</a:t>
            </a:r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87624" y="980728"/>
            <a:ext cx="763284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В </a:t>
            </a:r>
            <a:r>
              <a:rPr lang="ru-RU" sz="2800" b="1" dirty="0"/>
              <a:t>1760-е годы английский селекционер Р. </a:t>
            </a:r>
            <a:r>
              <a:rPr lang="ru-RU" sz="2800" b="1" dirty="0" err="1"/>
              <a:t>Бейкуэлл</a:t>
            </a:r>
            <a:r>
              <a:rPr lang="ru-RU" sz="2800" b="1" dirty="0"/>
              <a:t> сформулировал два правила селекции крупного рогатого скота: «Скрещивай лучшее с лучшим» и «Подобное рождает подобное». Трудами этого специалиста Англия во многом обязана своим лидирующим положением в племенном животноводстве. О каких методах селекции идёт речь в данных высказываниях?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452938"/>
            <a:ext cx="2733675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55745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03648" y="764704"/>
            <a:ext cx="545435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«</a:t>
            </a:r>
            <a:r>
              <a:rPr lang="ru-RU" sz="2400" i="1" dirty="0">
                <a:solidFill>
                  <a:schemeClr val="accent5">
                    <a:lumMod val="75000"/>
                  </a:schemeClr>
                </a:solidFill>
              </a:rPr>
              <a:t>Микроб, этот гадкий утенок первых лет эпидемиологии, благодаря успехам науки и техники, достижениям человеческого гения, превратился в прекрасного лебедя генетической инженерии современной биотехнологии и индустрии живых клеток» </a:t>
            </a:r>
            <a:r>
              <a:rPr lang="ru-RU" sz="2400" i="1" dirty="0" smtClean="0">
                <a:solidFill>
                  <a:schemeClr val="accent5">
                    <a:lumMod val="75000"/>
                  </a:schemeClr>
                </a:solidFill>
              </a:rPr>
              <a:t> Б.А. Нейман</a:t>
            </a:r>
            <a:endParaRPr lang="ru-RU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846005"/>
            <a:ext cx="3209925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09023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ru-RU" i="1" dirty="0">
                <a:solidFill>
                  <a:schemeClr val="accent5"/>
                </a:solidFill>
              </a:rPr>
              <a:t>Биотехнология – это  наука</a:t>
            </a:r>
            <a:r>
              <a:rPr lang="ru-RU" i="1" dirty="0" smtClean="0">
                <a:solidFill>
                  <a:schemeClr val="accent5"/>
                </a:solidFill>
              </a:rPr>
              <a:t>, об </a:t>
            </a:r>
            <a:r>
              <a:rPr lang="ru-RU" i="1" dirty="0">
                <a:solidFill>
                  <a:schemeClr val="accent5"/>
                </a:solidFill>
              </a:rPr>
              <a:t>использовании живых объектов и биологических процессов в производстве</a:t>
            </a:r>
            <a:r>
              <a:rPr lang="ru-RU" dirty="0">
                <a:solidFill>
                  <a:schemeClr val="accent5"/>
                </a:solidFill>
              </a:rPr>
              <a:t/>
            </a:r>
            <a:br>
              <a:rPr lang="ru-RU" dirty="0">
                <a:solidFill>
                  <a:schemeClr val="accent5"/>
                </a:solidFill>
              </a:rPr>
            </a:br>
            <a:endParaRPr lang="ru-RU" dirty="0">
              <a:solidFill>
                <a:schemeClr val="accent5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212976"/>
            <a:ext cx="2952328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63717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1143000"/>
          </a:xfrm>
        </p:spPr>
        <p:txBody>
          <a:bodyPr/>
          <a:lstStyle/>
          <a:p>
            <a:r>
              <a:rPr lang="ru-RU" sz="2400" dirty="0">
                <a:solidFill>
                  <a:srgbClr val="C00000"/>
                </a:solidFill>
              </a:rPr>
              <a:t>Клеточная инженерия — это метод конструирования клеток нового типа на основе их культивирования, гибридизации и реконструкции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72816"/>
            <a:ext cx="6768753" cy="4476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51307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620688"/>
            <a:ext cx="7643192" cy="796950"/>
          </a:xfrm>
        </p:spPr>
        <p:txBody>
          <a:bodyPr/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Гибриды, полученные  методом клеточной инженерии</a:t>
            </a: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8198" name="Picture 6" descr="http://sfw.so/uploads/posts/2014-12/1418548994_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700808"/>
            <a:ext cx="2464097" cy="25202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www.kulturologia.ru/files/u18476/gibrid-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2100" y="1700808"/>
            <a:ext cx="2829413" cy="25045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198" y="4205397"/>
            <a:ext cx="2733675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58880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Методы биотехнологии.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012" y="1052736"/>
            <a:ext cx="7220404" cy="5805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95037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9036496" cy="6741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64210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31" y="260648"/>
            <a:ext cx="8400933" cy="630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90916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Клонирование человека запрещено!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844825"/>
            <a:ext cx="5544615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51522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Задание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1340769"/>
            <a:ext cx="71287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Прочитайте текст и  составьте кластер </a:t>
            </a:r>
            <a:r>
              <a:rPr lang="ru-RU" sz="3200" b="1" dirty="0" smtClean="0"/>
              <a:t>«Методы селекции микроорганизмов</a:t>
            </a:r>
            <a:r>
              <a:rPr lang="ru-RU" sz="3200" b="1" dirty="0"/>
              <a:t>»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140968"/>
            <a:ext cx="5256583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3516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Методы селекции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>
                <a:solidFill>
                  <a:srgbClr val="C00000"/>
                </a:solidFill>
              </a:rPr>
              <a:t>Тест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03648" y="908720"/>
            <a:ext cx="705678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1. Наука о  выведении новых сортов растении, пород животных, штаммов микроорганизмов, а так же совершенствовании уже существующих  называется...</a:t>
            </a:r>
          </a:p>
          <a:p>
            <a:r>
              <a:rPr lang="ru-RU" sz="2000" dirty="0"/>
              <a:t>а) генетикой                         в) ботаникой</a:t>
            </a:r>
          </a:p>
          <a:p>
            <a:r>
              <a:rPr lang="ru-RU" sz="2000" dirty="0"/>
              <a:t>в) селекцией                        г) микробиологией</a:t>
            </a:r>
          </a:p>
          <a:p>
            <a:r>
              <a:rPr lang="ru-RU" sz="2000" dirty="0"/>
              <a:t>2. Искусственный мутагенез не применяется при работе с популяциями...</a:t>
            </a:r>
          </a:p>
          <a:p>
            <a:r>
              <a:rPr lang="ru-RU" sz="2000" dirty="0"/>
              <a:t>а) животных                              в) растении</a:t>
            </a:r>
          </a:p>
          <a:p>
            <a:r>
              <a:rPr lang="ru-RU" sz="2000" dirty="0"/>
              <a:t>б) микроорганизмов                 г) грибов</a:t>
            </a:r>
          </a:p>
          <a:p>
            <a:r>
              <a:rPr lang="ru-RU" sz="2000" dirty="0"/>
              <a:t>3 Что из перечисленного не относится к методам селекции  животных?</a:t>
            </a:r>
          </a:p>
          <a:p>
            <a:r>
              <a:rPr lang="ru-RU" sz="2000" dirty="0"/>
              <a:t>а) близкородственное скрещивание                  в) полиплоидия</a:t>
            </a:r>
          </a:p>
          <a:p>
            <a:r>
              <a:rPr lang="ru-RU" sz="2000" dirty="0"/>
              <a:t>6) внутрипородное скрещивание                    г) инбридинг</a:t>
            </a:r>
          </a:p>
          <a:p>
            <a:r>
              <a:rPr lang="ru-RU" sz="2000" dirty="0"/>
              <a:t>4. Как называется организм,    полученный путем скрещивания?</a:t>
            </a:r>
          </a:p>
          <a:p>
            <a:r>
              <a:rPr lang="ru-RU" sz="2000" dirty="0"/>
              <a:t>а) </a:t>
            </a:r>
            <a:r>
              <a:rPr lang="ru-RU" sz="2000" dirty="0" err="1"/>
              <a:t>полиплоид</a:t>
            </a:r>
            <a:r>
              <a:rPr lang="ru-RU" sz="2000" dirty="0"/>
              <a:t>                                           в) пробанд</a:t>
            </a:r>
          </a:p>
          <a:p>
            <a:r>
              <a:rPr lang="ru-RU" sz="2000" dirty="0"/>
              <a:t>б) мутант         г) </a:t>
            </a:r>
            <a:r>
              <a:rPr lang="ru-RU" sz="2000" dirty="0" smtClean="0"/>
              <a:t>гибрид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3645350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31640" y="474345"/>
            <a:ext cx="684076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5. Центры происхождения культурных  растений открыл...</a:t>
            </a:r>
          </a:p>
          <a:p>
            <a:r>
              <a:rPr lang="ru-RU" sz="2000" dirty="0"/>
              <a:t>а) Карпеченко	 в) </a:t>
            </a:r>
            <a:r>
              <a:rPr lang="ru-RU" sz="2000" dirty="0" err="1"/>
              <a:t>Цицин</a:t>
            </a:r>
            <a:endParaRPr lang="ru-RU" sz="2000" dirty="0"/>
          </a:p>
          <a:p>
            <a:r>
              <a:rPr lang="ru-RU" sz="2000" dirty="0"/>
              <a:t>б) Мичурин	  г) Вавилов</a:t>
            </a:r>
          </a:p>
          <a:p>
            <a:r>
              <a:rPr lang="ru-RU" sz="2000" dirty="0" smtClean="0"/>
              <a:t>6.Архаромеринос</a:t>
            </a:r>
            <a:r>
              <a:rPr lang="ru-RU" sz="2000" dirty="0"/>
              <a:t>, мул, лошак, </a:t>
            </a:r>
            <a:r>
              <a:rPr lang="ru-RU" sz="2000" dirty="0" err="1"/>
              <a:t>бестер</a:t>
            </a:r>
            <a:r>
              <a:rPr lang="ru-RU" sz="2000" dirty="0"/>
              <a:t>  были выведены </a:t>
            </a:r>
            <a:r>
              <a:rPr lang="ru-RU" sz="2000" dirty="0" smtClean="0"/>
              <a:t>методом</a:t>
            </a:r>
            <a:r>
              <a:rPr lang="ru-RU" sz="2000" dirty="0"/>
              <a:t>:</a:t>
            </a:r>
          </a:p>
          <a:p>
            <a:r>
              <a:rPr lang="ru-RU" sz="2000" dirty="0"/>
              <a:t>а) отдаленной гибридизации                     в) межпородного скрещивания</a:t>
            </a:r>
          </a:p>
          <a:p>
            <a:r>
              <a:rPr lang="ru-RU" sz="2000" dirty="0"/>
              <a:t>б) близкородственного скрещивания         г) гетерозиса</a:t>
            </a:r>
          </a:p>
          <a:p>
            <a:r>
              <a:rPr lang="ru-RU" sz="2000" dirty="0"/>
              <a:t>7. </a:t>
            </a:r>
            <a:r>
              <a:rPr lang="ru-RU" sz="2000" dirty="0" smtClean="0"/>
              <a:t>Необратимое </a:t>
            </a:r>
            <a:r>
              <a:rPr lang="ru-RU" sz="2000" dirty="0"/>
              <a:t>изменение наследственного аппарата называется...</a:t>
            </a:r>
          </a:p>
          <a:p>
            <a:r>
              <a:rPr lang="ru-RU" sz="2000" dirty="0"/>
              <a:t>а) нейруляцией	в) селекцией</a:t>
            </a:r>
          </a:p>
          <a:p>
            <a:r>
              <a:rPr lang="ru-RU" sz="2000" dirty="0"/>
              <a:t>б) мутацией	г) гибридизацией</a:t>
            </a:r>
          </a:p>
          <a:p>
            <a:r>
              <a:rPr lang="ru-RU" sz="2000" dirty="0"/>
              <a:t>8. Выбор человеком наиболее ценных в хозяйственном отношении особей с целью получения от них потомства называют...</a:t>
            </a:r>
          </a:p>
          <a:p>
            <a:r>
              <a:rPr lang="ru-RU" sz="2000" dirty="0"/>
              <a:t>а) аутбридингом	  в) доместикацией</a:t>
            </a:r>
          </a:p>
          <a:p>
            <a:r>
              <a:rPr lang="ru-RU" sz="2000" dirty="0"/>
              <a:t>б) приспособленностью	г) отбором.</a:t>
            </a:r>
          </a:p>
          <a:p>
            <a:r>
              <a:rPr lang="ru-RU" sz="2000" dirty="0"/>
              <a:t> </a:t>
            </a:r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="" xmlns:p14="http://schemas.microsoft.com/office/powerpoint/2010/main" val="45005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Проверь тест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1628800"/>
            <a:ext cx="7283152" cy="4497363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1- в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2-а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3 –в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4-г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5-г      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6-а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7- б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8-г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7871" y="908721"/>
            <a:ext cx="2924158" cy="2088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720113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1556792"/>
            <a:ext cx="52200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>
                <a:solidFill>
                  <a:srgbClr val="FFFF00"/>
                </a:solidFill>
              </a:rPr>
              <a:t>желтый </a:t>
            </a:r>
            <a:r>
              <a:rPr lang="ru-RU" sz="3200" dirty="0"/>
              <a:t>- очень хорошо</a:t>
            </a:r>
          </a:p>
          <a:p>
            <a:pPr lvl="0"/>
            <a:r>
              <a:rPr lang="ru-RU" sz="3200" dirty="0">
                <a:solidFill>
                  <a:srgbClr val="FF0000"/>
                </a:solidFill>
              </a:rPr>
              <a:t>красный</a:t>
            </a:r>
            <a:r>
              <a:rPr lang="ru-RU" sz="3200" dirty="0"/>
              <a:t> - радостно</a:t>
            </a:r>
          </a:p>
          <a:p>
            <a:pPr lvl="0"/>
            <a:r>
              <a:rPr lang="ru-RU" sz="3200" dirty="0">
                <a:solidFill>
                  <a:srgbClr val="FFC000"/>
                </a:solidFill>
              </a:rPr>
              <a:t>оранжевый</a:t>
            </a:r>
            <a:r>
              <a:rPr lang="ru-RU" sz="3200" dirty="0"/>
              <a:t> - спокойно, хорошо.</a:t>
            </a:r>
          </a:p>
          <a:p>
            <a:pPr lvl="0"/>
            <a:r>
              <a:rPr lang="ru-RU" sz="3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зеленый</a:t>
            </a:r>
            <a:r>
              <a:rPr lang="ru-RU" sz="3200" dirty="0"/>
              <a:t> - тепло</a:t>
            </a:r>
          </a:p>
          <a:p>
            <a:pPr lvl="0"/>
            <a:r>
              <a:rPr lang="ru-RU" sz="3200" dirty="0">
                <a:solidFill>
                  <a:schemeClr val="accent5">
                    <a:lumMod val="75000"/>
                  </a:schemeClr>
                </a:solidFill>
              </a:rPr>
              <a:t>синий </a:t>
            </a:r>
            <a:r>
              <a:rPr lang="ru-RU" sz="3200" dirty="0"/>
              <a:t>- нормально</a:t>
            </a:r>
          </a:p>
          <a:p>
            <a:pPr lvl="0"/>
            <a:r>
              <a:rPr lang="ru-RU" sz="3200" dirty="0">
                <a:solidFill>
                  <a:srgbClr val="7030A0"/>
                </a:solidFill>
              </a:rPr>
              <a:t>фиолетовый</a:t>
            </a:r>
            <a:r>
              <a:rPr lang="ru-RU" sz="3200" dirty="0"/>
              <a:t> - </a:t>
            </a:r>
            <a:r>
              <a:rPr lang="ru-RU" sz="3200" dirty="0" err="1"/>
              <a:t>скверно,скучно</a:t>
            </a:r>
            <a:endParaRPr lang="ru-RU" sz="3200" dirty="0"/>
          </a:p>
          <a:p>
            <a:pPr lvl="0"/>
            <a:r>
              <a:rPr lang="ru-RU" sz="3200" dirty="0"/>
              <a:t>черный - плохо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2"/>
                </a:solidFill>
              </a:rPr>
              <a:t>Какое у тебя настроение?</a:t>
            </a:r>
            <a:endParaRPr lang="ru-RU" b="1" dirty="0">
              <a:solidFill>
                <a:schemeClr val="accent2"/>
              </a:solidFill>
            </a:endParaRPr>
          </a:p>
        </p:txBody>
      </p:sp>
      <p:pic>
        <p:nvPicPr>
          <p:cNvPr id="1026" name="Picture 2" descr="http://hnu.docdat.com/pars_docs/refs/199/198507/img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340768"/>
            <a:ext cx="2219400" cy="179156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5916" y="5085184"/>
            <a:ext cx="1571297" cy="1187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176961"/>
            <a:ext cx="1794950" cy="128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40760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Домашнее задание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700808"/>
            <a:ext cx="7715200" cy="4425355"/>
          </a:xfrm>
        </p:spPr>
        <p:txBody>
          <a:bodyPr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Домашнее задание. Изучить параграф 45.  Подготовить кроссворд по теме « Селекция»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1868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Мо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8080"/>
      </a:accent1>
      <a:accent2>
        <a:srgbClr val="990000"/>
      </a:accent2>
      <a:accent3>
        <a:srgbClr val="FFFF00"/>
      </a:accent3>
      <a:accent4>
        <a:srgbClr val="006600"/>
      </a:accent4>
      <a:accent5>
        <a:srgbClr val="0000FF"/>
      </a:accent5>
      <a:accent6>
        <a:srgbClr val="FF0000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705</Words>
  <Application>Microsoft Office PowerPoint</Application>
  <PresentationFormat>Экран (4:3)</PresentationFormat>
  <Paragraphs>103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Слайд 1</vt:lpstr>
      <vt:lpstr>Какое у тебя настроение?</vt:lpstr>
      <vt:lpstr>Ответьте на вопросы</vt:lpstr>
      <vt:lpstr> Выберите верные утверждения</vt:lpstr>
      <vt:lpstr>Проверьте  друг друга и поставьте оценку </vt:lpstr>
      <vt:lpstr>Решите биологические задачи.</vt:lpstr>
      <vt:lpstr>2 группа</vt:lpstr>
      <vt:lpstr>3 группа</vt:lpstr>
      <vt:lpstr>Слайд 9</vt:lpstr>
      <vt:lpstr>Биотехнология – это  наука, об использовании живых объектов и биологических процессов в производстве </vt:lpstr>
      <vt:lpstr>Клеточная инженерия — это метод конструирования клеток нового типа на основе их культивирования, гибридизации и реконструкции</vt:lpstr>
      <vt:lpstr>Гибриды, полученные  методом клеточной инженерии</vt:lpstr>
      <vt:lpstr>Методы биотехнологии. </vt:lpstr>
      <vt:lpstr>Слайд 14</vt:lpstr>
      <vt:lpstr>Слайд 15</vt:lpstr>
      <vt:lpstr>Клонирование человека запрещено!</vt:lpstr>
      <vt:lpstr>Задание</vt:lpstr>
      <vt:lpstr>Методы селекции</vt:lpstr>
      <vt:lpstr>Тест</vt:lpstr>
      <vt:lpstr>Слайд 20</vt:lpstr>
      <vt:lpstr>Проверь тест</vt:lpstr>
      <vt:lpstr>Какое у тебя настроение?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школа</cp:lastModifiedBy>
  <cp:revision>12</cp:revision>
  <dcterms:created xsi:type="dcterms:W3CDTF">2014-11-22T17:16:34Z</dcterms:created>
  <dcterms:modified xsi:type="dcterms:W3CDTF">2017-01-31T05:38:49Z</dcterms:modified>
</cp:coreProperties>
</file>